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embeddedFontLst>
    <p:embeddedFont>
      <p:font typeface="Sarabun"/>
      <p:regular r:id="rId18"/>
      <p:bold r:id="rId19"/>
      <p:italic r:id="rId20"/>
      <p:boldItalic r:id="rId21"/>
    </p:embeddedFont>
    <p:embeddedFont>
      <p:font typeface="Montserrat"/>
      <p:regular r:id="rId22"/>
      <p:bold r:id="rId23"/>
      <p:italic r:id="rId24"/>
      <p:boldItalic r:id="rId25"/>
    </p:embeddedFont>
    <p:embeddedFont>
      <p:font typeface="Lato"/>
      <p:regular r:id="rId26"/>
      <p:bold r:id="rId27"/>
      <p:italic r:id="rId28"/>
      <p:boldItalic r:id="rId29"/>
    </p:embeddedFont>
    <p:embeddedFont>
      <p:font typeface="Spectral"/>
      <p:regular r:id="rId30"/>
      <p:bold r:id="rId31"/>
      <p:italic r:id="rId32"/>
      <p:bold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Sarabun-italic.fntdata"/><Relationship Id="rId22" Type="http://schemas.openxmlformats.org/officeDocument/2006/relationships/font" Target="fonts/Montserrat-regular.fntdata"/><Relationship Id="rId21" Type="http://schemas.openxmlformats.org/officeDocument/2006/relationships/font" Target="fonts/Sarabun-boldItalic.fntdata"/><Relationship Id="rId24" Type="http://schemas.openxmlformats.org/officeDocument/2006/relationships/font" Target="fonts/Montserrat-italic.fntdata"/><Relationship Id="rId23" Type="http://schemas.openxmlformats.org/officeDocument/2006/relationships/font" Target="fonts/Montserrat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Lato-regular.fntdata"/><Relationship Id="rId25" Type="http://schemas.openxmlformats.org/officeDocument/2006/relationships/font" Target="fonts/Montserrat-boldItalic.fntdata"/><Relationship Id="rId28" Type="http://schemas.openxmlformats.org/officeDocument/2006/relationships/font" Target="fonts/Lato-italic.fntdata"/><Relationship Id="rId27" Type="http://schemas.openxmlformats.org/officeDocument/2006/relationships/font" Target="fonts/Lato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Lato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Spectral-bold.fntdata"/><Relationship Id="rId30" Type="http://schemas.openxmlformats.org/officeDocument/2006/relationships/font" Target="fonts/Spectral-regular.fntdata"/><Relationship Id="rId11" Type="http://schemas.openxmlformats.org/officeDocument/2006/relationships/slide" Target="slides/slide6.xml"/><Relationship Id="rId33" Type="http://schemas.openxmlformats.org/officeDocument/2006/relationships/font" Target="fonts/Spectral-boldItalic.fntdata"/><Relationship Id="rId10" Type="http://schemas.openxmlformats.org/officeDocument/2006/relationships/slide" Target="slides/slide5.xml"/><Relationship Id="rId32" Type="http://schemas.openxmlformats.org/officeDocument/2006/relationships/font" Target="fonts/Spectral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Sarabun-bold.fntdata"/><Relationship Id="rId18" Type="http://schemas.openxmlformats.org/officeDocument/2006/relationships/font" Target="fonts/Sarabun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edaa12c49a_34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edaa12c49a_34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edaa12c49a_4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edaa12c49a_4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f0e684bcdb_6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f0e684bcdb_6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f0e684bcdb_6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f0e684bcdb_6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edaa12c49a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edaa12c49a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edaa12c49a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edaa12c49a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edaa12c49a_34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edaa12c49a_34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edaa12c49a_34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edaa12c49a_34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edaa12c49a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edaa12c49a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edaa12c49a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edaa12c49a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edaa12c49a_4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edaa12c49a_4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edaa12c49a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edaa12c49a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3" name="Google Shape;13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" name="Google Shape;17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8" name="Google Shape;18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9" name="Google Shape;19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" name="Google Shape;108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9" name="Google Shape;109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7" name="Google Shape;127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8" name="Google Shape;128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9" name="Google Shape;12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oogle Shape;21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2" name="Google Shape;22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" name="Google Shape;39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" name="Google Shape;40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1" name="Google Shape;41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2" name="Google Shape;42;p3"/>
          <p:cNvPicPr preferRelativeResize="0"/>
          <p:nvPr/>
        </p:nvPicPr>
        <p:blipFill>
          <a:blip r:embed="rId2">
            <a:alphaModFix amt="19000"/>
          </a:blip>
          <a:stretch>
            <a:fillRect/>
          </a:stretch>
        </p:blipFill>
        <p:spPr>
          <a:xfrm>
            <a:off x="25525" y="20425"/>
            <a:ext cx="9144000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5" name="Google Shape;45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8" name="Google Shape;48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9" name="Google Shape;4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2" name="Google Shape;52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4" name="Google Shape;54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5" name="Google Shape;55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6" name="Google Shape;56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7" name="Google Shape;57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Google Shape;59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0" name="Google Shape;60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2" name="Google Shape;62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3" name="Google Shape;63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oogle Shape;65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6" name="Google Shape;66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8" name="Google Shape;68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9" name="Google Shape;69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0" name="Google Shape;7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Google Shape;72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3" name="Google Shape;73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1" name="Google Shape;91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2" name="Google Shape;92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" name="Google Shape;94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5" name="Google Shape;95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7" name="Google Shape;97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8" name="Google Shape;98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9" name="Google Shape;99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0" name="Google Shape;10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oogle Shape;102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3" name="Google Shape;103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5" name="Google Shape;105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6" name="Google Shape;106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" name="Google Shape;9;p1"/>
          <p:cNvPicPr preferRelativeResize="0"/>
          <p:nvPr/>
        </p:nvPicPr>
        <p:blipFill>
          <a:blip r:embed="rId1">
            <a:alphaModFix amt="28000"/>
          </a:blip>
          <a:stretch>
            <a:fillRect/>
          </a:stretch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6.png"/><Relationship Id="rId4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2.jpg"/><Relationship Id="rId4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Relationship Id="rId4" Type="http://schemas.openxmlformats.org/officeDocument/2006/relationships/image" Target="../media/image4.png"/><Relationship Id="rId5" Type="http://schemas.openxmlformats.org/officeDocument/2006/relationships/image" Target="../media/image2.png"/><Relationship Id="rId6" Type="http://schemas.openxmlformats.org/officeDocument/2006/relationships/image" Target="../media/image7.png"/><Relationship Id="rId7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29.png"/><Relationship Id="rId7" Type="http://schemas.openxmlformats.org/officeDocument/2006/relationships/image" Target="../media/image1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4.png"/><Relationship Id="rId4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5.png"/><Relationship Id="rId4" Type="http://schemas.openxmlformats.org/officeDocument/2006/relationships/image" Target="../media/image13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1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8.png"/><Relationship Id="rId4" Type="http://schemas.openxmlformats.org/officeDocument/2006/relationships/hyperlink" Target="https://docs.google.com/forms/d/e/1FAIpQLSeT-fbDn3BSMf1KxvAeehGno2MT3mBXBeF0eH7o8FYWGrjKyQ/formResponse" TargetMode="External"/><Relationship Id="rId5" Type="http://schemas.openxmlformats.org/officeDocument/2006/relationships/image" Target="../media/image23.png"/><Relationship Id="rId6" Type="http://schemas.openxmlformats.org/officeDocument/2006/relationships/image" Target="../media/image2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025" y="1066100"/>
            <a:ext cx="4762500" cy="205740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13"/>
          <p:cNvSpPr txBox="1"/>
          <p:nvPr>
            <p:ph type="title"/>
          </p:nvPr>
        </p:nvSpPr>
        <p:spPr>
          <a:xfrm>
            <a:off x="553325" y="3193350"/>
            <a:ext cx="4450200" cy="580500"/>
          </a:xfrm>
          <a:prstGeom prst="rect">
            <a:avLst/>
          </a:prstGeom>
          <a:effectLst>
            <a:outerShdw rotWithShape="0" algn="bl">
              <a:srgbClr val="A8CCEE">
                <a:alpha val="25000"/>
              </a:srgbClr>
            </a:outerShdw>
          </a:effectLst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Spectral"/>
                <a:ea typeface="Spectral"/>
                <a:cs typeface="Spectral"/>
                <a:sym typeface="Spectral"/>
              </a:rPr>
              <a:t>Genshin x Linear &lt;3</a:t>
            </a:r>
            <a:endParaRPr b="1">
              <a:latin typeface="Spectral"/>
              <a:ea typeface="Spectral"/>
              <a:cs typeface="Spectral"/>
              <a:sym typeface="Spectral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219;p22"/>
          <p:cNvPicPr preferRelativeResize="0"/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875" y="0"/>
            <a:ext cx="914225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arabun"/>
                <a:ea typeface="Sarabun"/>
                <a:cs typeface="Sarabun"/>
                <a:sym typeface="Sarabun"/>
              </a:rPr>
              <a:t>ปัญหาที่พบ</a:t>
            </a:r>
            <a:endParaRPr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221" name="Google Shape;221;p22"/>
          <p:cNvSpPr txBox="1"/>
          <p:nvPr>
            <p:ph idx="1" type="body"/>
          </p:nvPr>
        </p:nvSpPr>
        <p:spPr>
          <a:xfrm>
            <a:off x="1308000" y="1333675"/>
            <a:ext cx="6528000" cy="285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Sarabun"/>
              <a:buChar char="➔"/>
            </a:pPr>
            <a:r>
              <a:rPr lang="en">
                <a:latin typeface="Sarabun"/>
                <a:ea typeface="Sarabun"/>
                <a:cs typeface="Sarabun"/>
                <a:sym typeface="Sarabun"/>
              </a:rPr>
              <a:t>เวลาในการดำเนินงานไม่สอดคล้องกับตามที่วางแผนเท่าที่ควร</a:t>
            </a:r>
            <a:endParaRPr>
              <a:latin typeface="Sarabun"/>
              <a:ea typeface="Sarabun"/>
              <a:cs typeface="Sarabun"/>
              <a:sym typeface="Sarabun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arabun"/>
              <a:ea typeface="Sarabun"/>
              <a:cs typeface="Sarabun"/>
              <a:sym typeface="Sarabun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300"/>
              <a:buFont typeface="Sarabun"/>
              <a:buChar char="➔"/>
            </a:pPr>
            <a:r>
              <a:rPr lang="en">
                <a:latin typeface="Sarabun"/>
                <a:ea typeface="Sarabun"/>
                <a:cs typeface="Sarabun"/>
                <a:sym typeface="Sarabun"/>
              </a:rPr>
              <a:t>เนื้อหาที่เรียนทำให้ยังไม่สามารถวางแผนวิเคราะห์ได้ไม่ครอบคลุมเท่าที่ควร</a:t>
            </a:r>
            <a:endParaRPr>
              <a:latin typeface="Sarabun"/>
              <a:ea typeface="Sarabun"/>
              <a:cs typeface="Sarabun"/>
              <a:sym typeface="Sarabun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arabun"/>
              <a:ea typeface="Sarabun"/>
              <a:cs typeface="Sarabun"/>
              <a:sym typeface="Sarabun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300"/>
              <a:buFont typeface="Sarabun"/>
              <a:buChar char="➔"/>
            </a:pPr>
            <a:r>
              <a:rPr lang="en">
                <a:latin typeface="Sarabun"/>
                <a:ea typeface="Sarabun"/>
                <a:cs typeface="Sarabun"/>
                <a:sym typeface="Sarabun"/>
              </a:rPr>
              <a:t>แบบฟอร์มยังไม่ครอบคลุม จุดประสงค์ ของตัวโครงงาน</a:t>
            </a:r>
            <a:endParaRPr>
              <a:latin typeface="Sarabun"/>
              <a:ea typeface="Sarabun"/>
              <a:cs typeface="Sarabun"/>
              <a:sym typeface="Sarabun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arabun"/>
              <a:ea typeface="Sarabun"/>
              <a:cs typeface="Sarabun"/>
              <a:sym typeface="Sarabun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2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2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2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2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2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2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2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p23"/>
          <p:cNvPicPr preferRelativeResize="0"/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23"/>
          <p:cNvSpPr txBox="1"/>
          <p:nvPr>
            <p:ph type="title"/>
          </p:nvPr>
        </p:nvSpPr>
        <p:spPr>
          <a:xfrm>
            <a:off x="1128700" y="1519150"/>
            <a:ext cx="4573200" cy="91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arabun"/>
                <a:ea typeface="Sarabun"/>
                <a:cs typeface="Sarabun"/>
                <a:sym typeface="Sarabun"/>
              </a:rPr>
              <a:t>ภาคใคยิ่งหย่อม ภาคคอมยิ่งใหญ่</a:t>
            </a:r>
            <a:endParaRPr>
              <a:latin typeface="Sarabun"/>
              <a:ea typeface="Sarabun"/>
              <a:cs typeface="Sarabun"/>
              <a:sym typeface="Sarabu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arabun"/>
                <a:ea typeface="Sarabun"/>
                <a:cs typeface="Sarabun"/>
                <a:sym typeface="Sarabun"/>
              </a:rPr>
              <a:t>น้ำหยดลงหินทุกวันหินโดดใส่หัวพี่ปลื้ม</a:t>
            </a:r>
            <a:endParaRPr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228" name="Google Shape;228;p23"/>
          <p:cNvSpPr txBox="1"/>
          <p:nvPr>
            <p:ph idx="1" type="body"/>
          </p:nvPr>
        </p:nvSpPr>
        <p:spPr>
          <a:xfrm>
            <a:off x="1720750" y="2474575"/>
            <a:ext cx="3389100" cy="233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625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arabun"/>
                <a:ea typeface="Sarabun"/>
                <a:cs typeface="Sarabun"/>
                <a:sym typeface="Sarabun"/>
              </a:rPr>
              <a:t>/*	      Comment</a:t>
            </a:r>
            <a:endParaRPr>
              <a:latin typeface="Sarabun"/>
              <a:ea typeface="Sarabun"/>
              <a:cs typeface="Sarabun"/>
              <a:sym typeface="Sarabun"/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latin typeface="Sarabun"/>
                <a:ea typeface="Sarabun"/>
                <a:cs typeface="Sarabun"/>
                <a:sym typeface="Sarabun"/>
              </a:rPr>
              <a:t>ลื้มปลื้ม</a:t>
            </a:r>
            <a:endParaRPr>
              <a:latin typeface="Sarabun"/>
              <a:ea typeface="Sarabun"/>
              <a:cs typeface="Sarabun"/>
              <a:sym typeface="Sarabun"/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latin typeface="Sarabun"/>
                <a:ea typeface="Sarabun"/>
                <a:cs typeface="Sarabun"/>
                <a:sym typeface="Sarabun"/>
              </a:rPr>
              <a:t>ปลื้มบางปิ พ่อทุกสถาบัน</a:t>
            </a:r>
            <a:endParaRPr>
              <a:latin typeface="Sarabun"/>
              <a:ea typeface="Sarabun"/>
              <a:cs typeface="Sarabun"/>
              <a:sym typeface="Sarabun"/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latin typeface="Sarabun"/>
                <a:ea typeface="Sarabun"/>
                <a:cs typeface="Sarabun"/>
                <a:sym typeface="Sarabun"/>
              </a:rPr>
              <a:t>ปลื้มตัวเปิดลาดกระบัง</a:t>
            </a:r>
            <a:endParaRPr>
              <a:latin typeface="Sarabun"/>
              <a:ea typeface="Sarabun"/>
              <a:cs typeface="Sarabun"/>
              <a:sym typeface="Sarabun"/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latin typeface="Sarabun"/>
                <a:ea typeface="Sarabun"/>
                <a:cs typeface="Sarabun"/>
                <a:sym typeface="Sarabun"/>
              </a:rPr>
              <a:t>ใครไม่ลื้มแต่ปลื้มลื้มนะครับ</a:t>
            </a:r>
            <a:endParaRPr>
              <a:latin typeface="Sarabun"/>
              <a:ea typeface="Sarabun"/>
              <a:cs typeface="Sarabun"/>
              <a:sym typeface="Sarabun"/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923">
                <a:latin typeface="Sarabun"/>
                <a:ea typeface="Sarabun"/>
                <a:cs typeface="Sarabun"/>
                <a:sym typeface="Sarabun"/>
              </a:rPr>
              <a:t>Thank you for attention</a:t>
            </a:r>
            <a:endParaRPr sz="2923">
              <a:latin typeface="Sarabun"/>
              <a:ea typeface="Sarabun"/>
              <a:cs typeface="Sarabun"/>
              <a:sym typeface="Sarabun"/>
            </a:endParaRPr>
          </a:p>
          <a:p>
            <a:pPr indent="0" lvl="0" marL="0" rtl="0" algn="r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latin typeface="Sarabun"/>
                <a:ea typeface="Sarabun"/>
                <a:cs typeface="Sarabun"/>
                <a:sym typeface="Sarabun"/>
              </a:rPr>
              <a:t>Comment       	*/</a:t>
            </a:r>
            <a:endParaRPr sz="2923"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229" name="Google Shape;229;p23"/>
          <p:cNvSpPr txBox="1"/>
          <p:nvPr/>
        </p:nvSpPr>
        <p:spPr>
          <a:xfrm>
            <a:off x="5701825" y="4138150"/>
            <a:ext cx="3877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30" name="Google Shape;230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00600" y="1146313"/>
            <a:ext cx="2708797" cy="2700877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23"/>
          <p:cNvSpPr txBox="1"/>
          <p:nvPr>
            <p:ph type="title"/>
          </p:nvPr>
        </p:nvSpPr>
        <p:spPr>
          <a:xfrm>
            <a:off x="1609350" y="563725"/>
            <a:ext cx="34128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>
                <a:latin typeface="Sarabun"/>
                <a:ea typeface="Sarabun"/>
                <a:cs typeface="Sarabun"/>
                <a:sym typeface="Sarabun"/>
              </a:rPr>
              <a:t>จบการนำเสนอ</a:t>
            </a:r>
            <a:endParaRPr sz="3700">
              <a:latin typeface="Sarabun"/>
              <a:ea typeface="Sarabun"/>
              <a:cs typeface="Sarabun"/>
              <a:sym typeface="Sarabun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2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2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2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2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2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2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2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2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2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2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5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2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2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2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2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5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2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2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2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2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Google Shape;236;p24"/>
          <p:cNvPicPr preferRelativeResize="0"/>
          <p:nvPr/>
        </p:nvPicPr>
        <p:blipFill>
          <a:blip r:embed="rId3">
            <a:alphaModFix amt="8000"/>
          </a:blip>
          <a:stretch>
            <a:fillRect/>
          </a:stretch>
        </p:blipFill>
        <p:spPr>
          <a:xfrm>
            <a:off x="0" y="0"/>
            <a:ext cx="9144005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70000" y="1416450"/>
            <a:ext cx="4762500" cy="205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4"/>
          <p:cNvSpPr txBox="1"/>
          <p:nvPr>
            <p:ph type="ctrTitle"/>
          </p:nvPr>
        </p:nvSpPr>
        <p:spPr>
          <a:xfrm>
            <a:off x="3665575" y="1081950"/>
            <a:ext cx="6035100" cy="149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>
                <a:latin typeface="Sarabun"/>
                <a:ea typeface="Sarabun"/>
                <a:cs typeface="Sarabun"/>
                <a:sym typeface="Sarabun"/>
              </a:rPr>
              <a:t>ครงงานวิเคราะห์แนวโน้มการสร้างตัวละคร</a:t>
            </a:r>
            <a:endParaRPr sz="2200">
              <a:latin typeface="Sarabun"/>
              <a:ea typeface="Sarabun"/>
              <a:cs typeface="Sarabun"/>
              <a:sym typeface="Sarabu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>
                <a:latin typeface="Sarabun"/>
                <a:ea typeface="Sarabun"/>
                <a:cs typeface="Sarabun"/>
                <a:sym typeface="Sarabun"/>
              </a:rPr>
              <a:t>     เพื่อผลประโยชน์ด้านการตลาดของเกม </a:t>
            </a:r>
            <a:endParaRPr sz="2200">
              <a:latin typeface="Sarabun"/>
              <a:ea typeface="Sarabun"/>
              <a:cs typeface="Sarabun"/>
              <a:sym typeface="Sarabu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>
                <a:latin typeface="Sarabun"/>
                <a:ea typeface="Sarabun"/>
                <a:cs typeface="Sarabun"/>
                <a:sym typeface="Sarabun"/>
              </a:rPr>
              <a:t>     Genshin Impact</a:t>
            </a:r>
            <a:endParaRPr sz="5800"/>
          </a:p>
        </p:txBody>
      </p:sp>
      <p:sp>
        <p:nvSpPr>
          <p:cNvPr id="143" name="Google Shape;143;p14"/>
          <p:cNvSpPr txBox="1"/>
          <p:nvPr/>
        </p:nvSpPr>
        <p:spPr>
          <a:xfrm>
            <a:off x="3276425" y="912575"/>
            <a:ext cx="643200" cy="13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โ   </a:t>
            </a:r>
            <a:endParaRPr sz="6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44" name="Google Shape;14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60425" y="1845124"/>
            <a:ext cx="1473575" cy="2618348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</p:pic>
      <p:pic>
        <p:nvPicPr>
          <p:cNvPr id="145" name="Google Shape;14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4376" y="652325"/>
            <a:ext cx="2544599" cy="2537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15"/>
          <p:cNvPicPr preferRelativeResize="0"/>
          <p:nvPr/>
        </p:nvPicPr>
        <p:blipFill>
          <a:blip r:embed="rId3">
            <a:alphaModFix amt="4000"/>
          </a:blip>
          <a:stretch>
            <a:fillRect/>
          </a:stretch>
        </p:blipFill>
        <p:spPr>
          <a:xfrm>
            <a:off x="0" y="7"/>
            <a:ext cx="9144000" cy="513588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15"/>
          <p:cNvSpPr txBox="1"/>
          <p:nvPr>
            <p:ph type="title"/>
          </p:nvPr>
        </p:nvSpPr>
        <p:spPr>
          <a:xfrm>
            <a:off x="1297500" y="318325"/>
            <a:ext cx="3708300" cy="68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Sarabun"/>
                <a:ea typeface="Sarabun"/>
                <a:cs typeface="Sarabun"/>
                <a:sym typeface="Sarabun"/>
              </a:rPr>
              <a:t>สมาชิก</a:t>
            </a:r>
            <a:endParaRPr sz="3600"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152" name="Google Shape;152;p15"/>
          <p:cNvSpPr txBox="1"/>
          <p:nvPr>
            <p:ph idx="1" type="body"/>
          </p:nvPr>
        </p:nvSpPr>
        <p:spPr>
          <a:xfrm>
            <a:off x="75725" y="3500193"/>
            <a:ext cx="2160300" cy="8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SzPts val="852"/>
              <a:buNone/>
            </a:pPr>
            <a:r>
              <a:rPr lang="en" sz="1307">
                <a:latin typeface="Sarabun"/>
                <a:ea typeface="Sarabun"/>
                <a:cs typeface="Sarabun"/>
                <a:sym typeface="Sarabun"/>
              </a:rPr>
              <a:t>62011019 นายอภิรักษ์ อุลิศ</a:t>
            </a:r>
            <a:endParaRPr sz="1307"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153" name="Google Shape;153;p15"/>
          <p:cNvSpPr txBox="1"/>
          <p:nvPr/>
        </p:nvSpPr>
        <p:spPr>
          <a:xfrm>
            <a:off x="2111775" y="4335825"/>
            <a:ext cx="2511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300">
                <a:solidFill>
                  <a:schemeClr val="lt1"/>
                </a:solidFill>
                <a:latin typeface="Sarabun"/>
                <a:ea typeface="Sarabun"/>
                <a:cs typeface="Sarabun"/>
                <a:sym typeface="Sarabun"/>
              </a:rPr>
              <a:t>62011044 นายอัครวินท์ บุญเผื่อน</a:t>
            </a:r>
            <a:endParaRPr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154" name="Google Shape;154;p15"/>
          <p:cNvSpPr txBox="1"/>
          <p:nvPr/>
        </p:nvSpPr>
        <p:spPr>
          <a:xfrm>
            <a:off x="4375975" y="3500175"/>
            <a:ext cx="2626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300">
                <a:solidFill>
                  <a:schemeClr val="lt1"/>
                </a:solidFill>
                <a:latin typeface="Sarabun"/>
                <a:ea typeface="Sarabun"/>
                <a:cs typeface="Sarabun"/>
                <a:sym typeface="Sarabun"/>
              </a:rPr>
              <a:t>63010394 นายธนกฤต ทองหล่อ</a:t>
            </a:r>
            <a:endParaRPr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155" name="Google Shape;155;p15"/>
          <p:cNvSpPr txBox="1"/>
          <p:nvPr/>
        </p:nvSpPr>
        <p:spPr>
          <a:xfrm>
            <a:off x="6727200" y="4335825"/>
            <a:ext cx="2400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300">
                <a:solidFill>
                  <a:schemeClr val="lt1"/>
                </a:solidFill>
                <a:latin typeface="Sarabun"/>
                <a:ea typeface="Sarabun"/>
                <a:cs typeface="Sarabun"/>
                <a:sym typeface="Sarabun"/>
              </a:rPr>
              <a:t>63010631 นายพชรพล โชคคุณ</a:t>
            </a:r>
            <a:endParaRPr>
              <a:latin typeface="Sarabun"/>
              <a:ea typeface="Sarabun"/>
              <a:cs typeface="Sarabun"/>
              <a:sym typeface="Sarabun"/>
            </a:endParaRPr>
          </a:p>
        </p:txBody>
      </p:sp>
      <p:grpSp>
        <p:nvGrpSpPr>
          <p:cNvPr id="156" name="Google Shape;156;p15"/>
          <p:cNvGrpSpPr/>
          <p:nvPr/>
        </p:nvGrpSpPr>
        <p:grpSpPr>
          <a:xfrm>
            <a:off x="176075" y="1068238"/>
            <a:ext cx="8731361" cy="3221121"/>
            <a:chOff x="176075" y="1144438"/>
            <a:chExt cx="8731361" cy="3221121"/>
          </a:xfrm>
        </p:grpSpPr>
        <p:pic>
          <p:nvPicPr>
            <p:cNvPr id="157" name="Google Shape;157;p1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76075" y="1223850"/>
              <a:ext cx="1959582" cy="22763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8" name="Google Shape;158;p1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449213" y="2068250"/>
              <a:ext cx="1837025" cy="2297308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chemeClr val="lt1">
                  <a:alpha val="49000"/>
                </a:schemeClr>
              </a:outerShdw>
            </a:effectLst>
          </p:spPr>
        </p:pic>
        <p:pic>
          <p:nvPicPr>
            <p:cNvPr id="159" name="Google Shape;159;p15"/>
            <p:cNvPicPr preferRelativeResize="0"/>
            <p:nvPr/>
          </p:nvPicPr>
          <p:blipFill rotWithShape="1">
            <a:blip r:embed="rId6">
              <a:alphaModFix/>
            </a:blip>
            <a:srcRect b="20210" l="0" r="0" t="0"/>
            <a:stretch/>
          </p:blipFill>
          <p:spPr>
            <a:xfrm>
              <a:off x="6947861" y="1900668"/>
              <a:ext cx="1959575" cy="2435157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chemeClr val="lt1">
                  <a:alpha val="22000"/>
                </a:schemeClr>
              </a:outerShdw>
            </a:effectLst>
          </p:spPr>
        </p:pic>
        <p:pic>
          <p:nvPicPr>
            <p:cNvPr id="160" name="Google Shape;160;p1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4840030" y="1144438"/>
              <a:ext cx="1698095" cy="243515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chemeClr val="lt1">
                  <a:alpha val="50000"/>
                </a:schemeClr>
              </a:outerShdw>
            </a:effectLst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16"/>
          <p:cNvPicPr preferRelativeResize="0"/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0" y="0"/>
            <a:ext cx="914851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16"/>
          <p:cNvSpPr txBox="1"/>
          <p:nvPr>
            <p:ph type="title"/>
          </p:nvPr>
        </p:nvSpPr>
        <p:spPr>
          <a:xfrm>
            <a:off x="6179700" y="586000"/>
            <a:ext cx="1362600" cy="5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ct val="37786"/>
              <a:buNone/>
            </a:pPr>
            <a:r>
              <a:rPr b="1" lang="en" sz="2620">
                <a:latin typeface="Sarabun"/>
                <a:ea typeface="Sarabun"/>
                <a:cs typeface="Sarabun"/>
                <a:sym typeface="Sarabun"/>
              </a:rPr>
              <a:t>Genshin</a:t>
            </a:r>
            <a:endParaRPr sz="2260"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167" name="Google Shape;167;p16"/>
          <p:cNvSpPr txBox="1"/>
          <p:nvPr>
            <p:ph idx="1" type="body"/>
          </p:nvPr>
        </p:nvSpPr>
        <p:spPr>
          <a:xfrm>
            <a:off x="5010300" y="1310950"/>
            <a:ext cx="37014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45720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  <a:latin typeface="Sarabun"/>
                <a:ea typeface="Sarabun"/>
                <a:cs typeface="Sarabun"/>
                <a:sym typeface="Sarabun"/>
              </a:rPr>
              <a:t>ก่อนที่เกมจะประกาศเปิดตัวอย่างเป็นทางการ ใน 2018 miHoYo ได้ปล่อยการ์ตูนของเกม "GENSHIN IMPACT PROJECT" ซึ่งเปิดให้อ่านได้ที่เว็บไซต์ Crunchyroll ในเดือนมกราคม 2019 miHoYo ได้ให้สัมภาษณ์ทาง Primetime News และเปิดเผยข้อมูลของเกม "Genshin Impact"  ตัวเกมปล่อยให้ทดลองเล่นอย่างเป็นทางการเป็นครั้งแรกในงาน E3 Electronic Entertainment Show ในเดือนมิถุนายน </a:t>
            </a:r>
            <a:r>
              <a:rPr lang="en" sz="1400">
                <a:solidFill>
                  <a:srgbClr val="FFFFFF"/>
                </a:solidFill>
                <a:latin typeface="Sarabun"/>
                <a:ea typeface="Sarabun"/>
                <a:cs typeface="Sarabun"/>
                <a:sym typeface="Sarabun"/>
              </a:rPr>
              <a:t>2019  </a:t>
            </a:r>
            <a:r>
              <a:rPr lang="en" sz="1400">
                <a:solidFill>
                  <a:srgbClr val="FFFFFF"/>
                </a:solidFill>
                <a:latin typeface="Sarabun"/>
                <a:ea typeface="Sarabun"/>
                <a:cs typeface="Sarabun"/>
                <a:sym typeface="Sarabun"/>
              </a:rPr>
              <a:t>เปิดให้เข้าทดสอบเวอร์ชันเบต้าครั้งแรกวันที่ 21 มิถุนายน </a:t>
            </a:r>
            <a:r>
              <a:rPr lang="en" sz="1400">
                <a:solidFill>
                  <a:srgbClr val="FFFFFF"/>
                </a:solidFill>
                <a:latin typeface="Sarabun"/>
                <a:ea typeface="Sarabun"/>
                <a:cs typeface="Sarabun"/>
                <a:sym typeface="Sarabun"/>
              </a:rPr>
              <a:t>2019  </a:t>
            </a:r>
            <a:r>
              <a:rPr lang="en" sz="1400">
                <a:solidFill>
                  <a:srgbClr val="FFFFFF"/>
                </a:solidFill>
                <a:latin typeface="Sarabun"/>
                <a:ea typeface="Sarabun"/>
                <a:cs typeface="Sarabun"/>
                <a:sym typeface="Sarabun"/>
              </a:rPr>
              <a:t> ในเดือนสิงหาคม 2019 ณ งาน ChinaJoy ทาง miHoYo ประกาศจะนำ Genshin Impact ลงในแพลตฟอร์ม Playstation 4 และคาดว่าจะเปิดให้เล่นได้ใน 2020  ในเดือนกันยายน </a:t>
            </a:r>
            <a:r>
              <a:rPr lang="en" sz="1400">
                <a:solidFill>
                  <a:srgbClr val="FFFFFF"/>
                </a:solidFill>
                <a:latin typeface="Sarabun"/>
                <a:ea typeface="Sarabun"/>
                <a:cs typeface="Sarabun"/>
                <a:sym typeface="Sarabun"/>
              </a:rPr>
              <a:t>2019</a:t>
            </a:r>
            <a:r>
              <a:rPr lang="en" sz="1400">
                <a:solidFill>
                  <a:srgbClr val="FFFFFF"/>
                </a:solidFill>
                <a:latin typeface="Sarabun"/>
                <a:ea typeface="Sarabun"/>
                <a:cs typeface="Sarabun"/>
                <a:sym typeface="Sarabun"/>
              </a:rPr>
              <a:t> ปล่อยวิดีโอตัวอย่างเกมพร้อมเสียงพากย์ภาษาญี่ปุ่นในงาน Tokyo Game Show และได้เปิดให้บริการ  ผ่านระบบปฏิการ windows, </a:t>
            </a:r>
            <a:r>
              <a:rPr lang="en" sz="1400">
                <a:solidFill>
                  <a:srgbClr val="FFFFFF"/>
                </a:solidFill>
                <a:latin typeface="Sarabun"/>
                <a:ea typeface="Sarabun"/>
                <a:cs typeface="Sarabun"/>
                <a:sym typeface="Sarabun"/>
              </a:rPr>
              <a:t>android</a:t>
            </a:r>
            <a:r>
              <a:rPr lang="en" sz="1400">
                <a:solidFill>
                  <a:srgbClr val="FFFFFF"/>
                </a:solidFill>
                <a:latin typeface="Sarabun"/>
                <a:ea typeface="Sarabun"/>
                <a:cs typeface="Sarabun"/>
                <a:sym typeface="Sarabun"/>
              </a:rPr>
              <a:t>, ios และ playstation 4 ในวันที่ 28 กันยายน 2020</a:t>
            </a:r>
            <a:endParaRPr sz="1400">
              <a:solidFill>
                <a:srgbClr val="FFFFFF"/>
              </a:solidFill>
              <a:latin typeface="Sarabun"/>
              <a:ea typeface="Sarabun"/>
              <a:cs typeface="Sarabun"/>
              <a:sym typeface="Sarabun"/>
            </a:endParaRPr>
          </a:p>
          <a:p>
            <a:pPr indent="457200" lvl="0" marL="0" rtl="0" algn="just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500">
              <a:latin typeface="Sarabun"/>
              <a:ea typeface="Sarabun"/>
              <a:cs typeface="Sarabun"/>
              <a:sym typeface="Sarabun"/>
            </a:endParaRPr>
          </a:p>
        </p:txBody>
      </p:sp>
      <p:pic>
        <p:nvPicPr>
          <p:cNvPr id="168" name="Google Shape;168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5250" y="1969325"/>
            <a:ext cx="2055501" cy="11562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5250" y="3125525"/>
            <a:ext cx="2055499" cy="120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20750" y="761050"/>
            <a:ext cx="2055501" cy="1208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620750" y="1969325"/>
            <a:ext cx="2055500" cy="115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17"/>
          <p:cNvPicPr preferRelativeResize="0"/>
          <p:nvPr/>
        </p:nvPicPr>
        <p:blipFill>
          <a:blip r:embed="rId3">
            <a:alphaModFix amt="7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ffectLst>
            <a:reflection blurRad="0" dir="0" dist="0" endA="0" endPos="30000" fadeDir="5400012" kx="0" rotWithShape="0" algn="bl" stA="6000" stPos="0" sy="-100000" ky="0"/>
          </a:effectLst>
        </p:spPr>
      </p:pic>
      <p:sp>
        <p:nvSpPr>
          <p:cNvPr id="177" name="Google Shape;177;p17"/>
          <p:cNvSpPr txBox="1"/>
          <p:nvPr>
            <p:ph type="title"/>
          </p:nvPr>
        </p:nvSpPr>
        <p:spPr>
          <a:xfrm>
            <a:off x="6640175" y="529725"/>
            <a:ext cx="1595400" cy="52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arabun"/>
                <a:ea typeface="Sarabun"/>
                <a:cs typeface="Sarabun"/>
                <a:sym typeface="Sarabun"/>
              </a:rPr>
              <a:t>เป้าหมาย</a:t>
            </a:r>
            <a:endParaRPr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178" name="Google Shape;178;p17"/>
          <p:cNvSpPr txBox="1"/>
          <p:nvPr>
            <p:ph idx="1" type="body"/>
          </p:nvPr>
        </p:nvSpPr>
        <p:spPr>
          <a:xfrm>
            <a:off x="5800575" y="1288775"/>
            <a:ext cx="30840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45720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Sarabun"/>
                <a:ea typeface="Sarabun"/>
                <a:cs typeface="Sarabun"/>
                <a:sym typeface="Sarabun"/>
              </a:rPr>
              <a:t>เพื่อให้ทราบว่า ในปัจจุบันภายในตัวเกมนั้นใช้  ( Patch 2.1 ) โดยรวมแล้ว ตัวละครที่กำลังนิยมอยู่นั้น นอกเหนือจากความสามารถของตัวละคร ยังมีปัจจัยใดอีกบ้างที่ทำให้ตัวละครตัวนั้นได้รับความนิยม ผ่านการใช้องค์ความรู้ของวิชานี้ ในการวิเคราะห์ ทำให้ทางกลุ่มของเราสนใจที่จะศึกษาถึงปัจจัยดังกล่าว แล้วนำมาคาดการณ์ต่อไปว่า หากสมมติว่าผู้พัฒนาเกมต้องการที่จะสร้างตัวละครใหม่เพื่อตอบสนองกับความนิยมของผู้เล่น ตัวละครนั้นจะมีแนวโน้มที่ออกมาอยู่ในลักษณะใด และมีปัจจัยใดบ้างที่จะทำให้เป็นแบบนั้น</a:t>
            </a:r>
            <a:endParaRPr sz="1400">
              <a:latin typeface="Sarabun"/>
              <a:ea typeface="Sarabun"/>
              <a:cs typeface="Sarabun"/>
              <a:sym typeface="Sarabun"/>
            </a:endParaRPr>
          </a:p>
          <a:p>
            <a:pPr indent="457200" lvl="0" marL="0" rtl="0" algn="just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500">
              <a:latin typeface="Sarabun"/>
              <a:ea typeface="Sarabun"/>
              <a:cs typeface="Sarabun"/>
              <a:sym typeface="Sarabun"/>
            </a:endParaRPr>
          </a:p>
        </p:txBody>
      </p:sp>
      <p:pic>
        <p:nvPicPr>
          <p:cNvPr id="179" name="Google Shape;17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4350" y="1192338"/>
            <a:ext cx="5134626" cy="2844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18"/>
          <p:cNvPicPr preferRelativeResize="0"/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arabun"/>
                <a:ea typeface="Sarabun"/>
                <a:cs typeface="Sarabun"/>
                <a:sym typeface="Sarabun"/>
              </a:rPr>
              <a:t>รูปแบบข้อมูล</a:t>
            </a:r>
            <a:endParaRPr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186" name="Google Shape;186;p18"/>
          <p:cNvSpPr txBox="1"/>
          <p:nvPr>
            <p:ph idx="1" type="body"/>
          </p:nvPr>
        </p:nvSpPr>
        <p:spPr>
          <a:xfrm>
            <a:off x="706650" y="1556750"/>
            <a:ext cx="2889000" cy="258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Sarabun"/>
              <a:buChar char="-"/>
            </a:pPr>
            <a:r>
              <a:rPr lang="en">
                <a:latin typeface="Sarabun"/>
                <a:ea typeface="Sarabun"/>
                <a:cs typeface="Sarabun"/>
                <a:sym typeface="Sarabun"/>
              </a:rPr>
              <a:t>ช่วงอายุ</a:t>
            </a:r>
            <a:endParaRPr>
              <a:latin typeface="Sarabun"/>
              <a:ea typeface="Sarabun"/>
              <a:cs typeface="Sarabun"/>
              <a:sym typeface="Sarabun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Sarabun"/>
              <a:buChar char="-"/>
            </a:pPr>
            <a:r>
              <a:rPr lang="en">
                <a:latin typeface="Sarabun"/>
                <a:ea typeface="Sarabun"/>
                <a:cs typeface="Sarabun"/>
                <a:sym typeface="Sarabun"/>
              </a:rPr>
              <a:t>เพศ</a:t>
            </a:r>
            <a:endParaRPr>
              <a:latin typeface="Sarabun"/>
              <a:ea typeface="Sarabun"/>
              <a:cs typeface="Sarabun"/>
              <a:sym typeface="Sarabun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Sarabun"/>
              <a:buChar char="-"/>
            </a:pPr>
            <a:r>
              <a:rPr lang="en">
                <a:latin typeface="Sarabun"/>
                <a:ea typeface="Sarabun"/>
                <a:cs typeface="Sarabun"/>
                <a:sym typeface="Sarabun"/>
              </a:rPr>
              <a:t>ตัวละครที่ชอบ</a:t>
            </a:r>
            <a:endParaRPr>
              <a:latin typeface="Sarabun"/>
              <a:ea typeface="Sarabun"/>
              <a:cs typeface="Sarabun"/>
              <a:sym typeface="Sarabun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Font typeface="Sarabun"/>
              <a:buChar char="◆"/>
            </a:pPr>
            <a:r>
              <a:rPr lang="en">
                <a:latin typeface="Sarabun"/>
                <a:ea typeface="Sarabun"/>
                <a:cs typeface="Sarabun"/>
                <a:sym typeface="Sarabun"/>
              </a:rPr>
              <a:t>ธาตุของตัวละคร</a:t>
            </a:r>
            <a:endParaRPr>
              <a:latin typeface="Sarabun"/>
              <a:ea typeface="Sarabun"/>
              <a:cs typeface="Sarabun"/>
              <a:sym typeface="Sarabun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Font typeface="Sarabun"/>
              <a:buChar char="◆"/>
            </a:pPr>
            <a:r>
              <a:rPr lang="en">
                <a:latin typeface="Sarabun"/>
                <a:ea typeface="Sarabun"/>
                <a:cs typeface="Sarabun"/>
                <a:sym typeface="Sarabun"/>
              </a:rPr>
              <a:t>อาวุธ</a:t>
            </a:r>
            <a:r>
              <a:rPr lang="en">
                <a:latin typeface="Sarabun"/>
                <a:ea typeface="Sarabun"/>
                <a:cs typeface="Sarabun"/>
                <a:sym typeface="Sarabun"/>
              </a:rPr>
              <a:t>ของตัวละคร</a:t>
            </a:r>
            <a:endParaRPr>
              <a:latin typeface="Sarabun"/>
              <a:ea typeface="Sarabun"/>
              <a:cs typeface="Sarabun"/>
              <a:sym typeface="Sarabun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Font typeface="Sarabun"/>
              <a:buChar char="◆"/>
            </a:pPr>
            <a:r>
              <a:rPr lang="en">
                <a:latin typeface="Sarabun"/>
                <a:ea typeface="Sarabun"/>
                <a:cs typeface="Sarabun"/>
                <a:sym typeface="Sarabun"/>
              </a:rPr>
              <a:t>เพศ</a:t>
            </a:r>
            <a:r>
              <a:rPr lang="en">
                <a:latin typeface="Sarabun"/>
                <a:ea typeface="Sarabun"/>
                <a:cs typeface="Sarabun"/>
                <a:sym typeface="Sarabun"/>
              </a:rPr>
              <a:t>ของตัวละคร</a:t>
            </a:r>
            <a:endParaRPr>
              <a:latin typeface="Sarabun"/>
              <a:ea typeface="Sarabun"/>
              <a:cs typeface="Sarabun"/>
              <a:sym typeface="Sarabun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Font typeface="Sarabun"/>
              <a:buChar char="◆"/>
            </a:pPr>
            <a:r>
              <a:rPr lang="en">
                <a:latin typeface="Sarabun"/>
                <a:ea typeface="Sarabun"/>
                <a:cs typeface="Sarabun"/>
                <a:sym typeface="Sarabun"/>
              </a:rPr>
              <a:t>ลักษณะ</a:t>
            </a:r>
            <a:r>
              <a:rPr lang="en">
                <a:latin typeface="Sarabun"/>
                <a:ea typeface="Sarabun"/>
                <a:cs typeface="Sarabun"/>
                <a:sym typeface="Sarabun"/>
              </a:rPr>
              <a:t>ของตัวละคร</a:t>
            </a:r>
            <a:endParaRPr>
              <a:latin typeface="Sarabun"/>
              <a:ea typeface="Sarabun"/>
              <a:cs typeface="Sarabun"/>
              <a:sym typeface="Sarabun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Font typeface="Sarabun"/>
              <a:buChar char="◆"/>
            </a:pPr>
            <a:r>
              <a:rPr lang="en">
                <a:latin typeface="Sarabun"/>
                <a:ea typeface="Sarabun"/>
                <a:cs typeface="Sarabun"/>
                <a:sym typeface="Sarabun"/>
              </a:rPr>
              <a:t>บุคลิก</a:t>
            </a:r>
            <a:r>
              <a:rPr lang="en">
                <a:latin typeface="Sarabun"/>
                <a:ea typeface="Sarabun"/>
                <a:cs typeface="Sarabun"/>
                <a:sym typeface="Sarabun"/>
              </a:rPr>
              <a:t>ของตัวละคร</a:t>
            </a:r>
            <a:endParaRPr>
              <a:latin typeface="Sarabun"/>
              <a:ea typeface="Sarabun"/>
              <a:cs typeface="Sarabun"/>
              <a:sym typeface="Sarabun"/>
            </a:endParaRPr>
          </a:p>
        </p:txBody>
      </p:sp>
      <p:pic>
        <p:nvPicPr>
          <p:cNvPr id="187" name="Google Shape;18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91376" y="499413"/>
            <a:ext cx="2818073" cy="171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05176" y="203750"/>
            <a:ext cx="2330200" cy="4571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91375" y="2385338"/>
            <a:ext cx="2818075" cy="20938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8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8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8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8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8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8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8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8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19"/>
          <p:cNvPicPr preferRelativeResize="0"/>
          <p:nvPr/>
        </p:nvPicPr>
        <p:blipFill>
          <a:blip r:embed="rId3">
            <a:alphaModFix amt="4000"/>
          </a:blip>
          <a:stretch>
            <a:fillRect/>
          </a:stretch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arabun"/>
                <a:ea typeface="Sarabun"/>
                <a:cs typeface="Sarabun"/>
                <a:sym typeface="Sarabun"/>
              </a:rPr>
              <a:t>กลุ่มเป้าหมาย</a:t>
            </a:r>
            <a:endParaRPr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196" name="Google Shape;196;p19"/>
          <p:cNvSpPr txBox="1"/>
          <p:nvPr>
            <p:ph idx="1" type="body"/>
          </p:nvPr>
        </p:nvSpPr>
        <p:spPr>
          <a:xfrm>
            <a:off x="1297500" y="1137850"/>
            <a:ext cx="7038900" cy="71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just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" sz="1302">
                <a:latin typeface="Sarabun"/>
                <a:ea typeface="Sarabun"/>
                <a:cs typeface="Sarabun"/>
                <a:sym typeface="Sarabun"/>
              </a:rPr>
              <a:t>ผู้เล่น Genshin Impact ในกลุ่ม Community ของเกม </a:t>
            </a:r>
            <a:r>
              <a:rPr lang="en" sz="1302">
                <a:latin typeface="Sarabun"/>
                <a:ea typeface="Sarabun"/>
                <a:cs typeface="Sarabun"/>
                <a:sym typeface="Sarabun"/>
              </a:rPr>
              <a:t>Genshin Impact ในประเทศไทย</a:t>
            </a:r>
            <a:endParaRPr b="1" sz="1302">
              <a:latin typeface="Sarabun"/>
              <a:ea typeface="Sarabun"/>
              <a:cs typeface="Sarabun"/>
              <a:sym typeface="Sarabun"/>
            </a:endParaRPr>
          </a:p>
          <a:p>
            <a:pPr indent="0" lvl="0" marL="0" rtl="0" algn="just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1018"/>
              <a:buNone/>
            </a:pPr>
            <a:r>
              <a:rPr lang="en" sz="1302">
                <a:latin typeface="Sarabun"/>
                <a:ea typeface="Sarabun"/>
                <a:cs typeface="Sarabun"/>
                <a:sym typeface="Sarabun"/>
              </a:rPr>
              <a:t>ทุกเพศ ทุกช่วงอายุ โดยผ่าน google form</a:t>
            </a:r>
            <a:endParaRPr sz="1302"/>
          </a:p>
        </p:txBody>
      </p:sp>
      <p:pic>
        <p:nvPicPr>
          <p:cNvPr id="197" name="Google Shape;197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3200" y="2185800"/>
            <a:ext cx="4700549" cy="227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73750" y="2185800"/>
            <a:ext cx="4147805" cy="2277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9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9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20"/>
          <p:cNvPicPr preferRelativeResize="0"/>
          <p:nvPr/>
        </p:nvPicPr>
        <p:blipFill>
          <a:blip r:embed="rId3">
            <a:alphaModFix amt="8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arabun"/>
                <a:ea typeface="Sarabun"/>
                <a:cs typeface="Sarabun"/>
                <a:sym typeface="Sarabun"/>
              </a:rPr>
              <a:t>Google Form</a:t>
            </a:r>
            <a:endParaRPr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205" name="Google Shape;205;p20"/>
          <p:cNvSpPr txBox="1"/>
          <p:nvPr>
            <p:ph idx="1" type="body"/>
          </p:nvPr>
        </p:nvSpPr>
        <p:spPr>
          <a:xfrm>
            <a:off x="1297500" y="1061125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100">
                <a:solidFill>
                  <a:srgbClr val="FFFFFF"/>
                </a:solidFill>
                <a:uFill>
                  <a:noFill/>
                </a:uFill>
                <a:latin typeface="Sarabun"/>
                <a:ea typeface="Sarabun"/>
                <a:cs typeface="Sarabun"/>
                <a:sym typeface="Sarabun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แบบสำรวจการวิเคราะห์แนวโน้มการสร้างตัวละครเพื่อผลประโยชน์ด้านการตลาดของเกม Genshin Impact (google.com)</a:t>
            </a:r>
            <a:endParaRPr>
              <a:solidFill>
                <a:srgbClr val="FFFFFF"/>
              </a:solidFill>
              <a:latin typeface="Sarabun"/>
              <a:ea typeface="Sarabun"/>
              <a:cs typeface="Sarabun"/>
              <a:sym typeface="Sarabun"/>
            </a:endParaRPr>
          </a:p>
        </p:txBody>
      </p:sp>
      <p:pic>
        <p:nvPicPr>
          <p:cNvPr id="206" name="Google Shape;206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84687" y="1426950"/>
            <a:ext cx="2938551" cy="3137174"/>
          </a:xfrm>
          <a:prstGeom prst="rect">
            <a:avLst/>
          </a:prstGeom>
          <a:noFill/>
          <a:ln>
            <a:noFill/>
          </a:ln>
          <a:effectLst>
            <a:reflection blurRad="0" dir="5400000" dist="38100" endA="0" endPos="30000" fadeDir="5400012" kx="0" rotWithShape="0" algn="bl" stPos="0" sy="-100000" ky="0"/>
          </a:effectLst>
        </p:spPr>
      </p:pic>
      <p:pic>
        <p:nvPicPr>
          <p:cNvPr id="207" name="Google Shape;207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70188" y="1426950"/>
            <a:ext cx="2989116" cy="3137175"/>
          </a:xfrm>
          <a:prstGeom prst="rect">
            <a:avLst/>
          </a:prstGeom>
          <a:noFill/>
          <a:ln>
            <a:noFill/>
          </a:ln>
          <a:effectLst>
            <a:reflection blurRad="0" dir="5400000" dist="38100" endA="0" endPos="30000" fadeDir="5400012" kx="0" rotWithShape="0" algn="bl" stPos="0" sy="-100000" ky="0"/>
          </a:effectLst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Google Shape;212;p21"/>
          <p:cNvPicPr preferRelativeResize="0"/>
          <p:nvPr/>
        </p:nvPicPr>
        <p:blipFill>
          <a:blip r:embed="rId3">
            <a:alphaModFix amt="7000"/>
          </a:blip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arabun"/>
                <a:ea typeface="Sarabun"/>
                <a:cs typeface="Sarabun"/>
                <a:sym typeface="Sarabun"/>
              </a:rPr>
              <a:t>หลักคณิตศาสตร์ที่คาดว่าจะได้ใช้</a:t>
            </a:r>
            <a:endParaRPr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214" name="Google Shape;214;p21"/>
          <p:cNvSpPr txBox="1"/>
          <p:nvPr>
            <p:ph idx="1" type="body"/>
          </p:nvPr>
        </p:nvSpPr>
        <p:spPr>
          <a:xfrm>
            <a:off x="1297500" y="1549150"/>
            <a:ext cx="7038900" cy="271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Sarabun"/>
              <a:buChar char="➔"/>
            </a:pPr>
            <a:r>
              <a:rPr lang="en" sz="1400">
                <a:latin typeface="Sarabun"/>
                <a:ea typeface="Sarabun"/>
                <a:cs typeface="Sarabun"/>
                <a:sym typeface="Sarabun"/>
              </a:rPr>
              <a:t>การเปรียบเทียบ ( Vector )</a:t>
            </a:r>
            <a:endParaRPr sz="1400">
              <a:latin typeface="Sarabun"/>
              <a:ea typeface="Sarabun"/>
              <a:cs typeface="Sarabun"/>
              <a:sym typeface="Sarabu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Sarabun"/>
              <a:ea typeface="Sarabun"/>
              <a:cs typeface="Sarabun"/>
              <a:sym typeface="Sarabun"/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Font typeface="Sarabun"/>
              <a:buChar char="➔"/>
            </a:pPr>
            <a:r>
              <a:rPr lang="en" sz="1400">
                <a:latin typeface="Sarabun"/>
                <a:ea typeface="Sarabun"/>
                <a:cs typeface="Sarabun"/>
                <a:sym typeface="Sarabun"/>
              </a:rPr>
              <a:t>ค่าเบี่ยงเบนมาตรฐาน ( Standard Deviation )</a:t>
            </a:r>
            <a:endParaRPr sz="1400">
              <a:latin typeface="Sarabun"/>
              <a:ea typeface="Sarabun"/>
              <a:cs typeface="Sarabun"/>
              <a:sym typeface="Sarabun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Sarabun"/>
              <a:ea typeface="Sarabun"/>
              <a:cs typeface="Sarabun"/>
              <a:sym typeface="Sarabun"/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Font typeface="Sarabun"/>
              <a:buChar char="➔"/>
            </a:pPr>
            <a:r>
              <a:rPr lang="en" sz="1400">
                <a:latin typeface="Sarabun"/>
                <a:ea typeface="Sarabun"/>
                <a:cs typeface="Sarabun"/>
                <a:sym typeface="Sarabun"/>
              </a:rPr>
              <a:t>ฐานนิยม ( Mode )</a:t>
            </a:r>
            <a:endParaRPr sz="1400">
              <a:latin typeface="Sarabun"/>
              <a:ea typeface="Sarabun"/>
              <a:cs typeface="Sarabun"/>
              <a:sym typeface="Sarabu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Sarabun"/>
              <a:ea typeface="Sarabun"/>
              <a:cs typeface="Sarabun"/>
              <a:sym typeface="Sarabun"/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Font typeface="Sarabun"/>
              <a:buChar char="➔"/>
            </a:pPr>
            <a:r>
              <a:rPr lang="en" sz="1400">
                <a:latin typeface="Sarabun"/>
                <a:ea typeface="Sarabun"/>
                <a:cs typeface="Sarabun"/>
                <a:sym typeface="Sarabun"/>
              </a:rPr>
              <a:t>Similarity</a:t>
            </a:r>
            <a:endParaRPr sz="1400">
              <a:latin typeface="Sarabun"/>
              <a:ea typeface="Sarabun"/>
              <a:cs typeface="Sarabun"/>
              <a:sym typeface="Sarabun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1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